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sldIdLst>
    <p:sldId id="256" r:id="rId2"/>
    <p:sldId id="257" r:id="rId3"/>
    <p:sldId id="258" r:id="rId4"/>
    <p:sldId id="260" r:id="rId5"/>
    <p:sldId id="261" r:id="rId6"/>
    <p:sldId id="262" r:id="rId7"/>
    <p:sldId id="266" r:id="rId8"/>
    <p:sldId id="263" r:id="rId9"/>
    <p:sldId id="264" r:id="rId10"/>
    <p:sldId id="267" r:id="rId11"/>
    <p:sldId id="259" r:id="rId12"/>
    <p:sldId id="269"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2A45128-457B-4668-8AA7-989AA4FD5878}" type="datetimeFigureOut">
              <a:rPr lang="es-CO" smtClean="0"/>
              <a:t>26/04/2021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233669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2A45128-457B-4668-8AA7-989AA4FD5878}" type="datetimeFigureOut">
              <a:rPr lang="es-CO" smtClean="0"/>
              <a:t>26/04/2021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230317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2A45128-457B-4668-8AA7-989AA4FD5878}" type="datetimeFigureOut">
              <a:rPr lang="es-CO" smtClean="0"/>
              <a:t>26/04/2021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52F0C5-680A-4485-933F-496838D604D3}" type="slidenum">
              <a:rPr lang="es-CO" smtClean="0"/>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9745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2A45128-457B-4668-8AA7-989AA4FD5878}" type="datetimeFigureOut">
              <a:rPr lang="es-CO" smtClean="0"/>
              <a:t>26/04/2021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3305934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2A45128-457B-4668-8AA7-989AA4FD5878}" type="datetimeFigureOut">
              <a:rPr lang="es-CO" smtClean="0"/>
              <a:t>26/04/2021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52F0C5-680A-4485-933F-496838D604D3}"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7966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2A45128-457B-4668-8AA7-989AA4FD5878}" type="datetimeFigureOut">
              <a:rPr lang="es-CO" smtClean="0"/>
              <a:t>26/04/2021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2291046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2A45128-457B-4668-8AA7-989AA4FD5878}" type="datetimeFigureOut">
              <a:rPr lang="es-CO" smtClean="0"/>
              <a:t>26/04/2021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2126051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2A45128-457B-4668-8AA7-989AA4FD5878}" type="datetimeFigureOut">
              <a:rPr lang="es-CO" smtClean="0"/>
              <a:t>26/04/2021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64489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2A45128-457B-4668-8AA7-989AA4FD5878}" type="datetimeFigureOut">
              <a:rPr lang="es-CO" smtClean="0"/>
              <a:t>26/04/2021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28547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2A45128-457B-4668-8AA7-989AA4FD5878}" type="datetimeFigureOut">
              <a:rPr lang="es-CO" smtClean="0"/>
              <a:t>26/04/2021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371956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2A45128-457B-4668-8AA7-989AA4FD5878}" type="datetimeFigureOut">
              <a:rPr lang="es-CO" smtClean="0"/>
              <a:t>26/04/2021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73044176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2A45128-457B-4668-8AA7-989AA4FD5878}" type="datetimeFigureOut">
              <a:rPr lang="es-CO" smtClean="0"/>
              <a:t>26/04/2021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26311560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2A45128-457B-4668-8AA7-989AA4FD5878}" type="datetimeFigureOut">
              <a:rPr lang="es-CO" smtClean="0"/>
              <a:t>26/04/2021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245209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45128-457B-4668-8AA7-989AA4FD5878}" type="datetimeFigureOut">
              <a:rPr lang="es-CO" smtClean="0"/>
              <a:t>26/04/2021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363539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2A45128-457B-4668-8AA7-989AA4FD5878}" type="datetimeFigureOut">
              <a:rPr lang="es-CO" smtClean="0"/>
              <a:t>26/04/2021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3487057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2A45128-457B-4668-8AA7-989AA4FD5878}" type="datetimeFigureOut">
              <a:rPr lang="es-CO" smtClean="0"/>
              <a:t>26/04/2021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252F0C5-680A-4485-933F-496838D604D3}" type="slidenum">
              <a:rPr lang="es-CO" smtClean="0"/>
              <a:t>‹Nº›</a:t>
            </a:fld>
            <a:endParaRPr lang="es-CO"/>
          </a:p>
        </p:txBody>
      </p:sp>
    </p:spTree>
    <p:extLst>
      <p:ext uri="{BB962C8B-B14F-4D97-AF65-F5344CB8AC3E}">
        <p14:creationId xmlns:p14="http://schemas.microsoft.com/office/powerpoint/2010/main" val="185387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A45128-457B-4668-8AA7-989AA4FD5878}" type="datetimeFigureOut">
              <a:rPr lang="es-CO" smtClean="0"/>
              <a:t>26/04/2021</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52F0C5-680A-4485-933F-496838D604D3}" type="slidenum">
              <a:rPr lang="es-CO" smtClean="0"/>
              <a:t>‹Nº›</a:t>
            </a:fld>
            <a:endParaRPr lang="es-CO"/>
          </a:p>
        </p:txBody>
      </p:sp>
    </p:spTree>
    <p:extLst>
      <p:ext uri="{BB962C8B-B14F-4D97-AF65-F5344CB8AC3E}">
        <p14:creationId xmlns:p14="http://schemas.microsoft.com/office/powerpoint/2010/main" val="89734520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9AwG4TPHfnQ?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CDE7D-9540-4696-B797-326BA1FECE76}"/>
              </a:ext>
            </a:extLst>
          </p:cNvPr>
          <p:cNvSpPr>
            <a:spLocks noGrp="1"/>
          </p:cNvSpPr>
          <p:nvPr>
            <p:ph type="ctrTitle"/>
          </p:nvPr>
        </p:nvSpPr>
        <p:spPr>
          <a:xfrm>
            <a:off x="738963" y="1489454"/>
            <a:ext cx="8879958" cy="2679405"/>
          </a:xfrm>
        </p:spPr>
        <p:txBody>
          <a:bodyPr>
            <a:normAutofit/>
          </a:bodyPr>
          <a:lstStyle/>
          <a:p>
            <a:pPr algn="l"/>
            <a:r>
              <a:rPr lang="es-CO" sz="7200" b="1" dirty="0"/>
              <a:t>DERECHO A LA SALUD </a:t>
            </a:r>
          </a:p>
        </p:txBody>
      </p:sp>
      <p:pic>
        <p:nvPicPr>
          <p:cNvPr id="1026" name="Picture 2">
            <a:extLst>
              <a:ext uri="{FF2B5EF4-FFF2-40B4-BE49-F238E27FC236}">
                <a16:creationId xmlns:a16="http://schemas.microsoft.com/office/drawing/2014/main" id="{E95289B8-E1A1-4B76-852B-A9BB2BFB8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623" y="503477"/>
            <a:ext cx="3758608" cy="11600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erecho a la salud - DERECHO A ...!!!">
            <a:extLst>
              <a:ext uri="{FF2B5EF4-FFF2-40B4-BE49-F238E27FC236}">
                <a16:creationId xmlns:a16="http://schemas.microsoft.com/office/drawing/2014/main" id="{DBFC71BB-6FAF-4D6E-8E4D-5F01D31A8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079" y="4168859"/>
            <a:ext cx="5559838" cy="267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03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BF737E2-3453-4192-98FB-1FA18E2BC6AA}"/>
              </a:ext>
            </a:extLst>
          </p:cNvPr>
          <p:cNvSpPr>
            <a:spLocks noGrp="1"/>
          </p:cNvSpPr>
          <p:nvPr>
            <p:ph type="title"/>
          </p:nvPr>
        </p:nvSpPr>
        <p:spPr>
          <a:xfrm>
            <a:off x="165728" y="2437957"/>
            <a:ext cx="10636951" cy="1790700"/>
          </a:xfrm>
        </p:spPr>
        <p:txBody>
          <a:bodyPr>
            <a:noAutofit/>
          </a:bodyPr>
          <a:lstStyle/>
          <a:p>
            <a:pPr algn="ctr"/>
            <a:r>
              <a:rPr lang="es-CO" sz="7200" b="1" dirty="0"/>
              <a:t>PARTIPACIÓN CIUDADANA </a:t>
            </a:r>
          </a:p>
        </p:txBody>
      </p:sp>
      <p:pic>
        <p:nvPicPr>
          <p:cNvPr id="3" name="Picture 2">
            <a:extLst>
              <a:ext uri="{FF2B5EF4-FFF2-40B4-BE49-F238E27FC236}">
                <a16:creationId xmlns:a16="http://schemas.microsoft.com/office/drawing/2014/main" id="{EF64FD1F-825E-4295-889C-206F0F4D7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237" y="260498"/>
            <a:ext cx="3205714" cy="9894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rticipación Ciudadana 4o. Bachillerato - TOMi.digital">
            <a:extLst>
              <a:ext uri="{FF2B5EF4-FFF2-40B4-BE49-F238E27FC236}">
                <a16:creationId xmlns:a16="http://schemas.microsoft.com/office/drawing/2014/main" id="{91A8A339-7142-4C5D-91A0-E837371ED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5900"/>
            <a:ext cx="12192000" cy="565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1945AAA-5D7C-45F8-80FA-12B6BB00F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598" y="182082"/>
            <a:ext cx="3205714" cy="989418"/>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7">
            <a:extLst>
              <a:ext uri="{FF2B5EF4-FFF2-40B4-BE49-F238E27FC236}">
                <a16:creationId xmlns:a16="http://schemas.microsoft.com/office/drawing/2014/main" id="{69D30F8E-CEC9-4E25-938D-D02D29345A68}"/>
              </a:ext>
            </a:extLst>
          </p:cNvPr>
          <p:cNvSpPr>
            <a:spLocks noGrp="1"/>
          </p:cNvSpPr>
          <p:nvPr>
            <p:ph idx="1"/>
          </p:nvPr>
        </p:nvSpPr>
        <p:spPr>
          <a:xfrm>
            <a:off x="471328" y="1679945"/>
            <a:ext cx="8194207" cy="7792925"/>
          </a:xfrm>
        </p:spPr>
        <p:txBody>
          <a:bodyPr>
            <a:normAutofit/>
          </a:bodyPr>
          <a:lstStyle/>
          <a:p>
            <a:pPr marL="0" indent="0" algn="just">
              <a:buNone/>
            </a:pPr>
            <a:r>
              <a:rPr lang="es-CO" sz="2000" dirty="0">
                <a:solidFill>
                  <a:srgbClr val="223453"/>
                </a:solidFill>
                <a:latin typeface="Century Gothic" panose="020B0502020202020204" pitchFamily="34" charset="0"/>
              </a:rPr>
              <a:t>Queremos materializar la conformación de la asociación de usuarios la cual su objetivo es además de velar por los derechos de los usuarios y el cumplimento de los deberes por parte de Medicina Nuclear, promocionar la participación ciudadana y el ejercicio del control social en donde tendrán de primera mano rendición de cuentas.</a:t>
            </a:r>
          </a:p>
          <a:p>
            <a:pPr marL="0" indent="0" algn="just">
              <a:buNone/>
            </a:pPr>
            <a:endParaRPr lang="es-CO" sz="2000" dirty="0">
              <a:solidFill>
                <a:srgbClr val="223453"/>
              </a:solidFill>
              <a:latin typeface="Century Gothic" panose="020B0502020202020204" pitchFamily="34" charset="0"/>
            </a:endParaRPr>
          </a:p>
          <a:p>
            <a:pPr algn="just"/>
            <a:r>
              <a:rPr lang="es-CO" sz="2000" dirty="0">
                <a:solidFill>
                  <a:srgbClr val="223453"/>
                </a:solidFill>
                <a:latin typeface="Century Gothic" panose="020B0502020202020204" pitchFamily="34" charset="0"/>
              </a:rPr>
              <a:t>Si usted desea hacer parte de la asociación háganoslo saber a través de la oficina de atención al usuario o través de los medios ya mencionados, no obstante, toda esta información estará publicada y actualizada nuestra página web.</a:t>
            </a:r>
          </a:p>
        </p:txBody>
      </p:sp>
      <p:pic>
        <p:nvPicPr>
          <p:cNvPr id="2052" name="Picture 4" descr="El Abecé de la participación ciudadana y el control social - Unidades  Tecnológicas de Santander">
            <a:extLst>
              <a:ext uri="{FF2B5EF4-FFF2-40B4-BE49-F238E27FC236}">
                <a16:creationId xmlns:a16="http://schemas.microsoft.com/office/drawing/2014/main" id="{E0C8E31F-12E7-4751-8B92-C42871913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213" y="104829"/>
            <a:ext cx="3880885" cy="35385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Participación ciudadana Imágenes Vectoriales, Gráfico Vectorial de Participación  ciudadana | Depositphotos®">
            <a:extLst>
              <a:ext uri="{FF2B5EF4-FFF2-40B4-BE49-F238E27FC236}">
                <a16:creationId xmlns:a16="http://schemas.microsoft.com/office/drawing/2014/main" id="{CE1249C4-3C34-4611-BE8F-F00B86D11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312" y="3643375"/>
            <a:ext cx="3664688" cy="31189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6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1655FC-C061-439A-8F95-7A423E2B03F9}"/>
              </a:ext>
            </a:extLst>
          </p:cNvPr>
          <p:cNvSpPr>
            <a:spLocks noGrp="1"/>
          </p:cNvSpPr>
          <p:nvPr>
            <p:ph idx="1"/>
          </p:nvPr>
        </p:nvSpPr>
        <p:spPr>
          <a:xfrm>
            <a:off x="225498" y="1530606"/>
            <a:ext cx="9556455" cy="4612612"/>
          </a:xfrm>
        </p:spPr>
        <p:txBody>
          <a:bodyPr/>
          <a:lstStyle/>
          <a:p>
            <a:pPr algn="just"/>
            <a:r>
              <a:rPr lang="es-CO" sz="1800" dirty="0">
                <a:solidFill>
                  <a:srgbClr val="223453"/>
                </a:solidFill>
                <a:latin typeface="Century Gothic" panose="020B0502020202020204" pitchFamily="34" charset="0"/>
              </a:rPr>
              <a:t>Somos una IPS humana, cada persona que hace parte de la empresa sabe la importancia de saber resolver, nuestro valor principal es la responsabilidad social, ese compromiso de ayuda a los pacientes, el respeto con el que se tratan, la justicia y la equidad con el que se procura manejar y solucionar cada situación que aqueja a cada usuario. </a:t>
            </a:r>
          </a:p>
          <a:p>
            <a:pPr marL="0" indent="0" algn="just">
              <a:buNone/>
            </a:pPr>
            <a:r>
              <a:rPr lang="es-CO" sz="1800" dirty="0">
                <a:solidFill>
                  <a:srgbClr val="223453"/>
                </a:solidFill>
                <a:latin typeface="Century Gothic" panose="020B0502020202020204" pitchFamily="34" charset="0"/>
              </a:rPr>
              <a:t>      </a:t>
            </a:r>
            <a:br>
              <a:rPr lang="es-CO" sz="1800" dirty="0">
                <a:solidFill>
                  <a:srgbClr val="223453"/>
                </a:solidFill>
                <a:latin typeface="Century Gothic" panose="020B0502020202020204" pitchFamily="34" charset="0"/>
              </a:rPr>
            </a:br>
            <a:r>
              <a:rPr lang="es-CO" sz="1800" dirty="0">
                <a:solidFill>
                  <a:srgbClr val="223453"/>
                </a:solidFill>
                <a:latin typeface="Century Gothic" panose="020B0502020202020204" pitchFamily="34" charset="0"/>
              </a:rPr>
              <a:t>     Estamos para servirles. </a:t>
            </a:r>
          </a:p>
          <a:p>
            <a:pPr marL="0" indent="0">
              <a:buNone/>
            </a:pPr>
            <a:endParaRPr lang="es-CO" dirty="0"/>
          </a:p>
        </p:txBody>
      </p:sp>
      <p:pic>
        <p:nvPicPr>
          <p:cNvPr id="4" name="Picture 2">
            <a:extLst>
              <a:ext uri="{FF2B5EF4-FFF2-40B4-BE49-F238E27FC236}">
                <a16:creationId xmlns:a16="http://schemas.microsoft.com/office/drawing/2014/main" id="{905EA0BF-FF0D-47D0-AE11-E71138074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237" y="260498"/>
            <a:ext cx="3205714" cy="9894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os valores humanos comúnmente llamados simplemente como &quot;valores&quot; tienen  una connotación moral y refieren… | Valores humanos, Etica y valores,  Educación de valores">
            <a:extLst>
              <a:ext uri="{FF2B5EF4-FFF2-40B4-BE49-F238E27FC236}">
                <a16:creationId xmlns:a16="http://schemas.microsoft.com/office/drawing/2014/main" id="{DDFECCC9-1969-4678-A81D-0D04D3D7E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50" y="3645355"/>
            <a:ext cx="7929576" cy="313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98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os multimedia en línea 3" title="Spot   MEDICINA NUCLEAR HD 4 de 4">
            <a:hlinkClick r:id="" action="ppaction://media"/>
            <a:extLst>
              <a:ext uri="{FF2B5EF4-FFF2-40B4-BE49-F238E27FC236}">
                <a16:creationId xmlns:a16="http://schemas.microsoft.com/office/drawing/2014/main" id="{CF7F511C-C8FF-4AD2-924E-BD6FA295A83A}"/>
              </a:ext>
            </a:extLst>
          </p:cNvPr>
          <p:cNvPicPr>
            <a:picLocks noRot="1" noChangeAspect="1"/>
          </p:cNvPicPr>
          <p:nvPr>
            <a:videoFile r:link="rId1"/>
          </p:nvPr>
        </p:nvPicPr>
        <p:blipFill>
          <a:blip r:embed="rId3"/>
          <a:stretch>
            <a:fillRect/>
          </a:stretch>
        </p:blipFill>
        <p:spPr>
          <a:xfrm>
            <a:off x="527050" y="282543"/>
            <a:ext cx="11137900" cy="6292914"/>
          </a:xfrm>
          <a:prstGeom prst="rect">
            <a:avLst/>
          </a:prstGeom>
        </p:spPr>
      </p:pic>
    </p:spTree>
    <p:extLst>
      <p:ext uri="{BB962C8B-B14F-4D97-AF65-F5344CB8AC3E}">
        <p14:creationId xmlns:p14="http://schemas.microsoft.com/office/powerpoint/2010/main" val="35086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A9D81-E2C1-4D41-BF19-0FEBE5E1A07B}"/>
              </a:ext>
            </a:extLst>
          </p:cNvPr>
          <p:cNvSpPr>
            <a:spLocks noGrp="1"/>
          </p:cNvSpPr>
          <p:nvPr>
            <p:ph type="title"/>
          </p:nvPr>
        </p:nvSpPr>
        <p:spPr>
          <a:xfrm>
            <a:off x="882897" y="1611275"/>
            <a:ext cx="8596668" cy="1320800"/>
          </a:xfrm>
        </p:spPr>
        <p:txBody>
          <a:bodyPr/>
          <a:lstStyle/>
          <a:p>
            <a:r>
              <a:rPr lang="es-CO" b="1" dirty="0"/>
              <a:t>DE ACUERDO A LA OMS SE DEFINE SALUD COMO:</a:t>
            </a:r>
          </a:p>
        </p:txBody>
      </p:sp>
      <p:sp>
        <p:nvSpPr>
          <p:cNvPr id="3" name="Marcador de contenido 2">
            <a:extLst>
              <a:ext uri="{FF2B5EF4-FFF2-40B4-BE49-F238E27FC236}">
                <a16:creationId xmlns:a16="http://schemas.microsoft.com/office/drawing/2014/main" id="{A264055B-8C14-4FC3-987D-F54DD8261731}"/>
              </a:ext>
            </a:extLst>
          </p:cNvPr>
          <p:cNvSpPr>
            <a:spLocks noGrp="1"/>
          </p:cNvSpPr>
          <p:nvPr>
            <p:ph idx="1"/>
          </p:nvPr>
        </p:nvSpPr>
        <p:spPr>
          <a:xfrm>
            <a:off x="882897" y="3426784"/>
            <a:ext cx="8596668" cy="3880773"/>
          </a:xfrm>
        </p:spPr>
        <p:txBody>
          <a:bodyPr>
            <a:normAutofit/>
          </a:bodyPr>
          <a:lstStyle/>
          <a:p>
            <a:pPr marL="0" indent="0" algn="ctr">
              <a:buNone/>
            </a:pPr>
            <a:r>
              <a:rPr lang="es-CO" sz="3600" b="1" dirty="0">
                <a:solidFill>
                  <a:srgbClr val="223453"/>
                </a:solidFill>
                <a:latin typeface="Century Gothic" panose="020B0502020202020204" pitchFamily="34" charset="0"/>
              </a:rPr>
              <a:t>“UN ESTADO DE BIENESTAR FÍSICO, PSÍQUICO Y SOCIAL, TANTO DEL INDIVIDUO COMO DE LA COLECTIVIDAD”</a:t>
            </a:r>
          </a:p>
        </p:txBody>
      </p:sp>
      <p:pic>
        <p:nvPicPr>
          <p:cNvPr id="4" name="Picture 2">
            <a:extLst>
              <a:ext uri="{FF2B5EF4-FFF2-40B4-BE49-F238E27FC236}">
                <a16:creationId xmlns:a16="http://schemas.microsoft.com/office/drawing/2014/main" id="{31945AAA-5D7C-45F8-80FA-12B6BB00F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737" y="127148"/>
            <a:ext cx="3205714" cy="98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74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A9D81-E2C1-4D41-BF19-0FEBE5E1A07B}"/>
              </a:ext>
            </a:extLst>
          </p:cNvPr>
          <p:cNvSpPr>
            <a:spLocks noGrp="1"/>
          </p:cNvSpPr>
          <p:nvPr>
            <p:ph type="title"/>
          </p:nvPr>
        </p:nvSpPr>
        <p:spPr>
          <a:xfrm>
            <a:off x="677334" y="1577163"/>
            <a:ext cx="8596668" cy="1320800"/>
          </a:xfrm>
        </p:spPr>
        <p:txBody>
          <a:bodyPr>
            <a:normAutofit fontScale="90000"/>
          </a:bodyPr>
          <a:lstStyle/>
          <a:p>
            <a:r>
              <a:rPr lang="es-CO" b="1" dirty="0"/>
              <a:t>El goce del derecho a la salud está relacionado con otros derechos humanos como: </a:t>
            </a:r>
          </a:p>
        </p:txBody>
      </p:sp>
      <p:sp>
        <p:nvSpPr>
          <p:cNvPr id="3" name="Marcador de contenido 2">
            <a:extLst>
              <a:ext uri="{FF2B5EF4-FFF2-40B4-BE49-F238E27FC236}">
                <a16:creationId xmlns:a16="http://schemas.microsoft.com/office/drawing/2014/main" id="{A264055B-8C14-4FC3-987D-F54DD8261731}"/>
              </a:ext>
            </a:extLst>
          </p:cNvPr>
          <p:cNvSpPr>
            <a:spLocks noGrp="1"/>
          </p:cNvSpPr>
          <p:nvPr>
            <p:ph idx="1"/>
          </p:nvPr>
        </p:nvSpPr>
        <p:spPr>
          <a:xfrm>
            <a:off x="677334" y="3429000"/>
            <a:ext cx="8596668" cy="3880773"/>
          </a:xfrm>
        </p:spPr>
        <p:txBody>
          <a:bodyPr/>
          <a:lstStyle/>
          <a:p>
            <a:r>
              <a:rPr lang="es-CO" sz="2000" dirty="0">
                <a:solidFill>
                  <a:srgbClr val="223453"/>
                </a:solidFill>
                <a:latin typeface="Century Gothic" panose="020B0502020202020204" pitchFamily="34" charset="0"/>
              </a:rPr>
              <a:t>Derechos a la alimentación</a:t>
            </a:r>
          </a:p>
          <a:p>
            <a:r>
              <a:rPr lang="es-CO" sz="2000" dirty="0">
                <a:solidFill>
                  <a:srgbClr val="223453"/>
                </a:solidFill>
                <a:latin typeface="Century Gothic" panose="020B0502020202020204" pitchFamily="34" charset="0"/>
              </a:rPr>
              <a:t>Derechos a  la vivienda</a:t>
            </a:r>
          </a:p>
          <a:p>
            <a:r>
              <a:rPr lang="es-CO" sz="2000" dirty="0">
                <a:solidFill>
                  <a:srgbClr val="223453"/>
                </a:solidFill>
                <a:latin typeface="Century Gothic" panose="020B0502020202020204" pitchFamily="34" charset="0"/>
              </a:rPr>
              <a:t>La educación</a:t>
            </a:r>
          </a:p>
          <a:p>
            <a:r>
              <a:rPr lang="es-CO" sz="2000" dirty="0">
                <a:solidFill>
                  <a:srgbClr val="223453"/>
                </a:solidFill>
                <a:latin typeface="Century Gothic" panose="020B0502020202020204" pitchFamily="34" charset="0"/>
              </a:rPr>
              <a:t>Acceso a la atención y medicamentos </a:t>
            </a:r>
          </a:p>
          <a:p>
            <a:r>
              <a:rPr lang="es-CO" sz="2000" dirty="0">
                <a:solidFill>
                  <a:srgbClr val="223453"/>
                </a:solidFill>
                <a:latin typeface="Century Gothic" panose="020B0502020202020204" pitchFamily="34" charset="0"/>
              </a:rPr>
              <a:t>El acceso a la información y participación social </a:t>
            </a:r>
          </a:p>
        </p:txBody>
      </p:sp>
      <p:pic>
        <p:nvPicPr>
          <p:cNvPr id="4" name="Picture 2">
            <a:extLst>
              <a:ext uri="{FF2B5EF4-FFF2-40B4-BE49-F238E27FC236}">
                <a16:creationId xmlns:a16="http://schemas.microsoft.com/office/drawing/2014/main" id="{31945AAA-5D7C-45F8-80FA-12B6BB00F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787" y="322227"/>
            <a:ext cx="3205714" cy="98941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3AD3B8F5-7226-4537-870F-84D11A55C7B8}"/>
              </a:ext>
            </a:extLst>
          </p:cNvPr>
          <p:cNvPicPr>
            <a:picLocks noChangeAspect="1"/>
          </p:cNvPicPr>
          <p:nvPr/>
        </p:nvPicPr>
        <p:blipFill rotWithShape="1">
          <a:blip r:embed="rId3"/>
          <a:srcRect l="84062" t="55116" r="1407" b="30556"/>
          <a:stretch/>
        </p:blipFill>
        <p:spPr>
          <a:xfrm>
            <a:off x="5897983" y="5507665"/>
            <a:ext cx="3020518" cy="1350335"/>
          </a:xfrm>
          <a:prstGeom prst="rect">
            <a:avLst/>
          </a:prstGeom>
        </p:spPr>
      </p:pic>
    </p:spTree>
    <p:extLst>
      <p:ext uri="{BB962C8B-B14F-4D97-AF65-F5344CB8AC3E}">
        <p14:creationId xmlns:p14="http://schemas.microsoft.com/office/powerpoint/2010/main" val="23561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378F57-3C58-41BA-9980-666BE171B357}"/>
              </a:ext>
            </a:extLst>
          </p:cNvPr>
          <p:cNvSpPr>
            <a:spLocks noGrp="1"/>
          </p:cNvSpPr>
          <p:nvPr>
            <p:ph idx="1"/>
          </p:nvPr>
        </p:nvSpPr>
        <p:spPr>
          <a:xfrm>
            <a:off x="579868" y="1231992"/>
            <a:ext cx="9076266" cy="5554661"/>
          </a:xfrm>
        </p:spPr>
        <p:txBody>
          <a:bodyPr>
            <a:normAutofit/>
          </a:bodyPr>
          <a:lstStyle/>
          <a:p>
            <a:pPr marL="0" indent="0" algn="l">
              <a:buNone/>
            </a:pPr>
            <a:r>
              <a:rPr lang="es-CO" b="1" dirty="0">
                <a:solidFill>
                  <a:srgbClr val="223453"/>
                </a:solidFill>
                <a:latin typeface="Tahoma" panose="020B0604030504040204" pitchFamily="34" charset="0"/>
              </a:rPr>
              <a:t>MECANISMOS DE ATENCIÓN</a:t>
            </a:r>
          </a:p>
          <a:p>
            <a:pPr marL="0" indent="0" algn="l">
              <a:buNone/>
            </a:pPr>
            <a:r>
              <a:rPr lang="es-CO" b="1" dirty="0">
                <a:solidFill>
                  <a:srgbClr val="223453"/>
                </a:solidFill>
                <a:latin typeface="Tahoma" panose="020B0604030504040204" pitchFamily="34" charset="0"/>
              </a:rPr>
              <a:t> </a:t>
            </a:r>
          </a:p>
          <a:p>
            <a:pPr marL="0" indent="0" algn="l">
              <a:buNone/>
            </a:pPr>
            <a:br>
              <a:rPr lang="es-CO" sz="2000" b="0" i="0" dirty="0">
                <a:solidFill>
                  <a:srgbClr val="223453"/>
                </a:solidFill>
                <a:effectLst/>
                <a:latin typeface="Tahoma" panose="020B0604030504040204" pitchFamily="34" charset="0"/>
              </a:rPr>
            </a:br>
            <a:r>
              <a:rPr lang="es-CO" sz="1900" dirty="0">
                <a:solidFill>
                  <a:srgbClr val="223453"/>
                </a:solidFill>
                <a:latin typeface="Century Gothic" panose="020B0502020202020204" pitchFamily="34" charset="0"/>
              </a:rPr>
              <a:t>Existen (2) mecanismos a través de los cuales pueden acceder a los beneficios del derecho a la salud, desde el Sistema  General de Seguridad Social:</a:t>
            </a:r>
          </a:p>
          <a:p>
            <a:pPr marL="0" indent="0" algn="l">
              <a:buNone/>
            </a:pPr>
            <a:br>
              <a:rPr lang="es-CO" sz="1900" dirty="0">
                <a:solidFill>
                  <a:srgbClr val="223453"/>
                </a:solidFill>
                <a:latin typeface="Century Gothic" panose="020B0502020202020204" pitchFamily="34" charset="0"/>
              </a:rPr>
            </a:br>
            <a:br>
              <a:rPr lang="es-CO" sz="1900" dirty="0">
                <a:solidFill>
                  <a:srgbClr val="223453"/>
                </a:solidFill>
                <a:latin typeface="Century Gothic" panose="020B0502020202020204" pitchFamily="34" charset="0"/>
              </a:rPr>
            </a:br>
            <a:r>
              <a:rPr lang="es-CO" sz="1900" b="1" dirty="0">
                <a:solidFill>
                  <a:srgbClr val="223453"/>
                </a:solidFill>
                <a:latin typeface="Century Gothic" panose="020B0502020202020204" pitchFamily="34" charset="0"/>
              </a:rPr>
              <a:t>1. </a:t>
            </a:r>
            <a:r>
              <a:rPr lang="es-CO" sz="1900" dirty="0">
                <a:solidFill>
                  <a:srgbClr val="223453"/>
                </a:solidFill>
                <a:latin typeface="Century Gothic" panose="020B0502020202020204" pitchFamily="34" charset="0"/>
              </a:rPr>
              <a:t>Afiliación al Régimen Contributivo.</a:t>
            </a:r>
          </a:p>
          <a:p>
            <a:pPr marL="0" indent="0" algn="l">
              <a:buNone/>
            </a:pPr>
            <a:endParaRPr lang="es-CO" sz="1900" dirty="0">
              <a:solidFill>
                <a:srgbClr val="223453"/>
              </a:solidFill>
              <a:latin typeface="Century Gothic" panose="020B0502020202020204" pitchFamily="34" charset="0"/>
            </a:endParaRPr>
          </a:p>
          <a:p>
            <a:pPr marL="0" indent="0" algn="l">
              <a:buNone/>
            </a:pPr>
            <a:endParaRPr lang="es-CO" sz="1900" dirty="0">
              <a:solidFill>
                <a:srgbClr val="223453"/>
              </a:solidFill>
              <a:latin typeface="Century Gothic" panose="020B0502020202020204" pitchFamily="34" charset="0"/>
            </a:endParaRPr>
          </a:p>
          <a:p>
            <a:pPr marL="0" indent="0" algn="l">
              <a:buNone/>
            </a:pPr>
            <a:br>
              <a:rPr lang="es-CO" sz="1900" dirty="0">
                <a:solidFill>
                  <a:srgbClr val="223453"/>
                </a:solidFill>
                <a:latin typeface="Century Gothic" panose="020B0502020202020204" pitchFamily="34" charset="0"/>
              </a:rPr>
            </a:br>
            <a:r>
              <a:rPr lang="es-CO" sz="1900" b="1" dirty="0">
                <a:solidFill>
                  <a:srgbClr val="223453"/>
                </a:solidFill>
                <a:latin typeface="Century Gothic" panose="020B0502020202020204" pitchFamily="34" charset="0"/>
              </a:rPr>
              <a:t>2. </a:t>
            </a:r>
            <a:r>
              <a:rPr lang="es-CO" sz="1900" dirty="0">
                <a:solidFill>
                  <a:srgbClr val="223453"/>
                </a:solidFill>
                <a:latin typeface="Century Gothic" panose="020B0502020202020204" pitchFamily="34" charset="0"/>
              </a:rPr>
              <a:t>Afiliación al Régimen Subsidiado.</a:t>
            </a:r>
            <a:br>
              <a:rPr lang="es-CO" sz="1900" dirty="0">
                <a:solidFill>
                  <a:srgbClr val="223453"/>
                </a:solidFill>
                <a:latin typeface="Century Gothic" panose="020B0502020202020204" pitchFamily="34" charset="0"/>
              </a:rPr>
            </a:br>
            <a:endParaRPr lang="es-CO" sz="1900" dirty="0">
              <a:solidFill>
                <a:srgbClr val="223453"/>
              </a:solidFill>
              <a:latin typeface="Century Gothic" panose="020B0502020202020204" pitchFamily="34" charset="0"/>
            </a:endParaRPr>
          </a:p>
        </p:txBody>
      </p:sp>
      <p:pic>
        <p:nvPicPr>
          <p:cNvPr id="4" name="Picture 2">
            <a:extLst>
              <a:ext uri="{FF2B5EF4-FFF2-40B4-BE49-F238E27FC236}">
                <a16:creationId xmlns:a16="http://schemas.microsoft.com/office/drawing/2014/main" id="{9D78D2A1-3672-4069-8734-20D9313E1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737" y="127148"/>
            <a:ext cx="3205714" cy="98941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odo lo que debe saber sobre el regimen subsidiado en el sistema de salud  colombiano - Puro Ambiente">
            <a:extLst>
              <a:ext uri="{FF2B5EF4-FFF2-40B4-BE49-F238E27FC236}">
                <a16:creationId xmlns:a16="http://schemas.microsoft.com/office/drawing/2014/main" id="{C4908F81-507E-4477-93F6-A4D7D84FB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588" y="3429000"/>
            <a:ext cx="2806997" cy="15310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esentation Name by marialinda2699 on emaze">
            <a:extLst>
              <a:ext uri="{FF2B5EF4-FFF2-40B4-BE49-F238E27FC236}">
                <a16:creationId xmlns:a16="http://schemas.microsoft.com/office/drawing/2014/main" id="{DF33DCC6-9D03-4E64-9BA5-7E2AC8479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001" y="5285545"/>
            <a:ext cx="284797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6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FA79374-1D48-4D16-B08C-575869E8D9FC}"/>
              </a:ext>
            </a:extLst>
          </p:cNvPr>
          <p:cNvSpPr>
            <a:spLocks noGrp="1"/>
          </p:cNvSpPr>
          <p:nvPr>
            <p:ph idx="1"/>
          </p:nvPr>
        </p:nvSpPr>
        <p:spPr>
          <a:xfrm>
            <a:off x="486834" y="876301"/>
            <a:ext cx="8981016" cy="5467350"/>
          </a:xfrm>
        </p:spPr>
        <p:txBody>
          <a:bodyPr>
            <a:normAutofit fontScale="92500" lnSpcReduction="10000"/>
          </a:bodyPr>
          <a:lstStyle/>
          <a:p>
            <a:pPr marL="0" indent="0" algn="just">
              <a:buNone/>
            </a:pPr>
            <a:r>
              <a:rPr lang="es-CO" sz="1900" b="1" dirty="0">
                <a:solidFill>
                  <a:srgbClr val="223453"/>
                </a:solidFill>
                <a:latin typeface="Century Gothic" panose="020B0502020202020204" pitchFamily="34" charset="0"/>
              </a:rPr>
              <a:t>AFILIACIÓN AL RÉGIMEN CONTRIBUTIVO</a:t>
            </a:r>
          </a:p>
          <a:p>
            <a:pPr marL="0" indent="0" algn="just">
              <a:buNone/>
            </a:pPr>
            <a:endParaRPr lang="es-CO" b="0" i="0" dirty="0">
              <a:solidFill>
                <a:srgbClr val="223453"/>
              </a:solidFill>
              <a:effectLst/>
              <a:latin typeface="Tahoma" panose="020B0604030504040204" pitchFamily="34" charset="0"/>
            </a:endParaRPr>
          </a:p>
          <a:p>
            <a:pPr marL="0" indent="0" algn="just">
              <a:buNone/>
            </a:pPr>
            <a:r>
              <a:rPr lang="es-CO" sz="1900" dirty="0">
                <a:solidFill>
                  <a:srgbClr val="223453"/>
                </a:solidFill>
                <a:latin typeface="Century Gothic" panose="020B0502020202020204" pitchFamily="34" charset="0"/>
              </a:rPr>
              <a:t>Es el mecanismo mediante el cual las personas que tienen un empleo o la capacidad de pago se afilian individualmente o con su grupo familiar al Sistema General de Seguridad Social en Salud a través de una Empresa Promotora de Salud (EPS).</a:t>
            </a:r>
          </a:p>
          <a:p>
            <a:pPr marL="0" indent="0" algn="just">
              <a:buNone/>
            </a:pPr>
            <a:br>
              <a:rPr lang="es-CO" sz="1900" dirty="0">
                <a:solidFill>
                  <a:srgbClr val="223453"/>
                </a:solidFill>
                <a:latin typeface="Century Gothic" panose="020B0502020202020204" pitchFamily="34" charset="0"/>
              </a:rPr>
            </a:br>
            <a:r>
              <a:rPr lang="es-CO" sz="1900" dirty="0">
                <a:solidFill>
                  <a:srgbClr val="223453"/>
                </a:solidFill>
                <a:latin typeface="Century Gothic" panose="020B0502020202020204" pitchFamily="34" charset="0"/>
              </a:rPr>
              <a:t>¿Quiénes tienen derecho de pertenecer al Régimen Contributivo?</a:t>
            </a:r>
          </a:p>
          <a:p>
            <a:pPr marL="0" indent="0" algn="just">
              <a:buNone/>
            </a:pPr>
            <a:endParaRPr lang="es-CO" sz="1900" dirty="0">
              <a:solidFill>
                <a:srgbClr val="223453"/>
              </a:solidFill>
              <a:latin typeface="Century Gothic" panose="020B0502020202020204" pitchFamily="34" charset="0"/>
            </a:endParaRPr>
          </a:p>
          <a:p>
            <a:pPr marL="0" indent="0" algn="just">
              <a:buNone/>
            </a:pPr>
            <a:r>
              <a:rPr lang="es-CO" sz="1900" dirty="0">
                <a:solidFill>
                  <a:srgbClr val="223453"/>
                </a:solidFill>
                <a:latin typeface="Century Gothic" panose="020B0502020202020204" pitchFamily="34" charset="0"/>
              </a:rPr>
              <a:t>Todos los trabajadores (con contrato laboral o trabajadores independientes) y sus grupos familiares como beneficiarios, si cumplen con las siguientes condiciones:</a:t>
            </a:r>
          </a:p>
          <a:p>
            <a:pPr algn="just"/>
            <a:r>
              <a:rPr lang="es-CO" sz="1900" dirty="0">
                <a:solidFill>
                  <a:srgbClr val="223453"/>
                </a:solidFill>
                <a:latin typeface="Century Gothic" panose="020B0502020202020204" pitchFamily="34" charset="0"/>
              </a:rPr>
              <a:t>Familiares en primer grado de consanguinidad: cónyuge, compañero o compañera permanente, y los hijos e hijas menores de 18 años.</a:t>
            </a:r>
          </a:p>
          <a:p>
            <a:pPr algn="just"/>
            <a:r>
              <a:rPr lang="es-CO" sz="1900" dirty="0">
                <a:solidFill>
                  <a:srgbClr val="223453"/>
                </a:solidFill>
                <a:latin typeface="Century Gothic" panose="020B0502020202020204" pitchFamily="34" charset="0"/>
              </a:rPr>
              <a:t>En algunos casos especiales pueden afiliar a sus hijos mayores de 18 años (hasta los 25 años), si están estudiando o si tienen una discapacidad permanente; a sus padres y familiares hasta en tercer grado de consanguinidad, si dependen económicamente de ellos.</a:t>
            </a:r>
          </a:p>
          <a:p>
            <a:pPr algn="just"/>
            <a:endParaRPr lang="es-CO" dirty="0"/>
          </a:p>
        </p:txBody>
      </p:sp>
      <p:pic>
        <p:nvPicPr>
          <p:cNvPr id="4" name="Picture 2">
            <a:extLst>
              <a:ext uri="{FF2B5EF4-FFF2-40B4-BE49-F238E27FC236}">
                <a16:creationId xmlns:a16="http://schemas.microsoft.com/office/drawing/2014/main" id="{9C6D986F-A3CA-4158-AA10-B3635BFA3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737" y="127148"/>
            <a:ext cx="3205714" cy="98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323A133-0E0B-4EC8-873B-539EC787DC8B}"/>
              </a:ext>
            </a:extLst>
          </p:cNvPr>
          <p:cNvSpPr>
            <a:spLocks noGrp="1"/>
          </p:cNvSpPr>
          <p:nvPr>
            <p:ph idx="1"/>
          </p:nvPr>
        </p:nvSpPr>
        <p:spPr>
          <a:xfrm>
            <a:off x="467784" y="946298"/>
            <a:ext cx="9019116" cy="5454502"/>
          </a:xfrm>
        </p:spPr>
        <p:txBody>
          <a:bodyPr>
            <a:normAutofit lnSpcReduction="10000"/>
          </a:bodyPr>
          <a:lstStyle/>
          <a:p>
            <a:pPr marL="0" indent="0" algn="just">
              <a:buNone/>
            </a:pPr>
            <a:r>
              <a:rPr lang="es-CO" sz="2100" b="1" dirty="0">
                <a:solidFill>
                  <a:srgbClr val="223453"/>
                </a:solidFill>
                <a:latin typeface="Century Gothic" panose="020B0502020202020204" pitchFamily="34" charset="0"/>
              </a:rPr>
              <a:t>AFILIACIÓN AL RÉGIMEN SUBSIDIADO</a:t>
            </a:r>
          </a:p>
          <a:p>
            <a:pPr marL="0" indent="0" algn="just">
              <a:buNone/>
            </a:pPr>
            <a:br>
              <a:rPr lang="es-CO" dirty="0"/>
            </a:br>
            <a:r>
              <a:rPr lang="es-CO" sz="2000" dirty="0">
                <a:solidFill>
                  <a:srgbClr val="223453"/>
                </a:solidFill>
                <a:latin typeface="Century Gothic" panose="020B0502020202020204" pitchFamily="34" charset="0"/>
              </a:rPr>
              <a:t>El Régimen subsidiado es el mecanismo mediante el cual las personas con menos ingresos y sin capacidad de pago pueden tener acceso a los servicios de salud a través de un subsidio que ofrece el Estado.</a:t>
            </a:r>
          </a:p>
          <a:p>
            <a:pPr marL="0" indent="0" algn="just">
              <a:buNone/>
            </a:pPr>
            <a:br>
              <a:rPr lang="es-CO" sz="2000" dirty="0">
                <a:solidFill>
                  <a:srgbClr val="223453"/>
                </a:solidFill>
                <a:latin typeface="Century Gothic" panose="020B0502020202020204" pitchFamily="34" charset="0"/>
              </a:rPr>
            </a:br>
            <a:r>
              <a:rPr lang="es-CO" sz="2000" dirty="0">
                <a:solidFill>
                  <a:srgbClr val="223453"/>
                </a:solidFill>
                <a:latin typeface="Century Gothic" panose="020B0502020202020204" pitchFamily="34" charset="0"/>
              </a:rPr>
              <a:t>¿Quiénes tienen derecho a pertenecer al Régimen Subsidiado?</a:t>
            </a:r>
          </a:p>
          <a:p>
            <a:pPr marL="0" indent="0" algn="just">
              <a:buNone/>
            </a:pPr>
            <a:endParaRPr lang="es-CO" sz="2000" dirty="0">
              <a:solidFill>
                <a:srgbClr val="223453"/>
              </a:solidFill>
              <a:latin typeface="Century Gothic" panose="020B0502020202020204" pitchFamily="34" charset="0"/>
            </a:endParaRPr>
          </a:p>
          <a:p>
            <a:pPr algn="just"/>
            <a:r>
              <a:rPr lang="es-CO" sz="2000" dirty="0">
                <a:solidFill>
                  <a:srgbClr val="223453"/>
                </a:solidFill>
                <a:latin typeface="Century Gothic" panose="020B0502020202020204" pitchFamily="34" charset="0"/>
              </a:rPr>
              <a:t>Las personas clasificadas en los niveles 0 y 1  del SISBEN. En este caso pueden acceder a través de un subsidio total, sin costo, al conjunto básico de servicios de atención en salud del Plan Obligatorio de Salud del Régimen Subsidiado POS-S.</a:t>
            </a:r>
          </a:p>
          <a:p>
            <a:pPr algn="just"/>
            <a:r>
              <a:rPr lang="es-CO" sz="2000" dirty="0">
                <a:solidFill>
                  <a:srgbClr val="223453"/>
                </a:solidFill>
                <a:latin typeface="Century Gothic" panose="020B0502020202020204" pitchFamily="34" charset="0"/>
              </a:rPr>
              <a:t>Las personas clasificadas en los niveles 2 y 3 del SISBEN, pueden acceder a través de un subsidio parcial, pagando una mínima cantidad. El subsidio significa que como beneficiarios solo asumen una mínima parte del costo del servicio. El resto es cubierto por el Estado. (10%)</a:t>
            </a:r>
          </a:p>
        </p:txBody>
      </p:sp>
      <p:pic>
        <p:nvPicPr>
          <p:cNvPr id="4" name="Picture 2">
            <a:extLst>
              <a:ext uri="{FF2B5EF4-FFF2-40B4-BE49-F238E27FC236}">
                <a16:creationId xmlns:a16="http://schemas.microsoft.com/office/drawing/2014/main" id="{23F58B2A-B4AD-44BF-96E7-155FA4E2F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737" y="127148"/>
            <a:ext cx="3205714" cy="98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5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BF737E2-3453-4192-98FB-1FA18E2BC6AA}"/>
              </a:ext>
            </a:extLst>
          </p:cNvPr>
          <p:cNvSpPr>
            <a:spLocks noGrp="1"/>
          </p:cNvSpPr>
          <p:nvPr>
            <p:ph type="title"/>
          </p:nvPr>
        </p:nvSpPr>
        <p:spPr>
          <a:xfrm>
            <a:off x="669001" y="1842976"/>
            <a:ext cx="8732837" cy="1790700"/>
          </a:xfrm>
        </p:spPr>
        <p:txBody>
          <a:bodyPr>
            <a:normAutofit fontScale="90000"/>
          </a:bodyPr>
          <a:lstStyle/>
          <a:p>
            <a:pPr algn="ctr"/>
            <a:r>
              <a:rPr lang="es-CO" sz="6000" b="1" dirty="0"/>
              <a:t>DERECHOS DEL PACIENTE</a:t>
            </a:r>
          </a:p>
        </p:txBody>
      </p:sp>
      <p:pic>
        <p:nvPicPr>
          <p:cNvPr id="8" name="Picture 2">
            <a:extLst>
              <a:ext uri="{FF2B5EF4-FFF2-40B4-BE49-F238E27FC236}">
                <a16:creationId xmlns:a16="http://schemas.microsoft.com/office/drawing/2014/main" id="{8C81372A-22C7-4D20-8A47-702122617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037" y="431948"/>
            <a:ext cx="3205714" cy="98941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ULTIMAS NOTICIAS Y COMUNICADOS 19-04-2021 - Página 4 de 12 - Asociación el  Defensor del Paciente - Negligencia Médica : Asociación el Defensor del  Paciente – Negligencia Médica">
            <a:extLst>
              <a:ext uri="{FF2B5EF4-FFF2-40B4-BE49-F238E27FC236}">
                <a16:creationId xmlns:a16="http://schemas.microsoft.com/office/drawing/2014/main" id="{8F9E98EA-D7FE-4F9C-A0A6-CF5A1D7F9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750" y="3130959"/>
            <a:ext cx="7135298" cy="248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2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70D1C0-4B1F-4FA0-A295-B29D957427C2}"/>
              </a:ext>
            </a:extLst>
          </p:cNvPr>
          <p:cNvSpPr>
            <a:spLocks noGrp="1"/>
          </p:cNvSpPr>
          <p:nvPr>
            <p:ph idx="1"/>
          </p:nvPr>
        </p:nvSpPr>
        <p:spPr>
          <a:xfrm>
            <a:off x="620185" y="693739"/>
            <a:ext cx="8942916" cy="6164261"/>
          </a:xfrm>
        </p:spPr>
        <p:txBody>
          <a:bodyPr>
            <a:normAutofit/>
          </a:bodyPr>
          <a:lstStyle/>
          <a:p>
            <a:pPr marL="0" indent="0" algn="just">
              <a:buNone/>
            </a:pPr>
            <a:endParaRPr lang="es-CO" sz="2000" dirty="0">
              <a:solidFill>
                <a:srgbClr val="223453"/>
              </a:solidFill>
              <a:latin typeface="Century Gothic" panose="020B0502020202020204" pitchFamily="34" charset="0"/>
            </a:endParaRPr>
          </a:p>
          <a:p>
            <a:pPr algn="just"/>
            <a:r>
              <a:rPr lang="es-CO" sz="2000" dirty="0">
                <a:solidFill>
                  <a:srgbClr val="223453"/>
                </a:solidFill>
                <a:latin typeface="Century Gothic" panose="020B0502020202020204" pitchFamily="34" charset="0"/>
              </a:rPr>
              <a:t>Su derecho a recibir una atención médica oportuna en el servicio de Urgencias de acuerdo a la priorización que se realice.</a:t>
            </a:r>
          </a:p>
          <a:p>
            <a:pPr marL="0" indent="0" algn="just">
              <a:buNone/>
            </a:pPr>
            <a:endParaRPr lang="es-CO" sz="2000" dirty="0">
              <a:solidFill>
                <a:srgbClr val="223453"/>
              </a:solidFill>
              <a:latin typeface="Century Gothic" panose="020B0502020202020204" pitchFamily="34" charset="0"/>
            </a:endParaRPr>
          </a:p>
          <a:p>
            <a:pPr algn="just"/>
            <a:r>
              <a:rPr lang="es-CO" sz="2000" dirty="0">
                <a:solidFill>
                  <a:srgbClr val="223453"/>
                </a:solidFill>
                <a:latin typeface="Century Gothic" panose="020B0502020202020204" pitchFamily="34" charset="0"/>
              </a:rPr>
              <a:t>Su derecho a mantener una comunicación clara y permanente con relación a su estado de salud para decidir si acepta o no recibir el tratamiento indicado por el personal médico.</a:t>
            </a:r>
          </a:p>
          <a:p>
            <a:pPr algn="just"/>
            <a:endParaRPr lang="es-CO" sz="2000" dirty="0">
              <a:solidFill>
                <a:srgbClr val="223453"/>
              </a:solidFill>
              <a:latin typeface="Century Gothic" panose="020B0502020202020204" pitchFamily="34" charset="0"/>
            </a:endParaRPr>
          </a:p>
          <a:p>
            <a:pPr algn="just"/>
            <a:r>
              <a:rPr lang="es-CO" sz="2000" dirty="0">
                <a:solidFill>
                  <a:srgbClr val="223453"/>
                </a:solidFill>
                <a:latin typeface="Century Gothic" panose="020B0502020202020204" pitchFamily="34" charset="0"/>
              </a:rPr>
              <a:t>Su derecho a recibir un trato digno que respete sus creencias y costumbres.</a:t>
            </a:r>
          </a:p>
          <a:p>
            <a:pPr algn="just"/>
            <a:endParaRPr lang="es-CO" dirty="0"/>
          </a:p>
        </p:txBody>
      </p:sp>
      <p:pic>
        <p:nvPicPr>
          <p:cNvPr id="7176" name="Picture 8" descr="Cómo construir y mantener una relación de confianza con el paciente">
            <a:extLst>
              <a:ext uri="{FF2B5EF4-FFF2-40B4-BE49-F238E27FC236}">
                <a16:creationId xmlns:a16="http://schemas.microsoft.com/office/drawing/2014/main" id="{FC1E53E4-0E86-49DF-B135-7A1027C69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97" y="4364666"/>
            <a:ext cx="3997840" cy="24933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80" name="Picture 12" descr="Dibujos para pacientes">
            <a:extLst>
              <a:ext uri="{FF2B5EF4-FFF2-40B4-BE49-F238E27FC236}">
                <a16:creationId xmlns:a16="http://schemas.microsoft.com/office/drawing/2014/main" id="{B8E520A0-9318-4081-A629-AF5F8A1A50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23" t="195" r="19552" b="33843"/>
          <a:stretch/>
        </p:blipFill>
        <p:spPr bwMode="auto">
          <a:xfrm>
            <a:off x="4848446" y="4364666"/>
            <a:ext cx="4178596" cy="24933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18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F48DC9-D05A-4FDF-9796-84F8E48084CA}"/>
              </a:ext>
            </a:extLst>
          </p:cNvPr>
          <p:cNvSpPr>
            <a:spLocks noGrp="1"/>
          </p:cNvSpPr>
          <p:nvPr>
            <p:ph idx="1"/>
          </p:nvPr>
        </p:nvSpPr>
        <p:spPr>
          <a:xfrm>
            <a:off x="372140" y="946298"/>
            <a:ext cx="9229059" cy="3944679"/>
          </a:xfrm>
        </p:spPr>
        <p:txBody>
          <a:bodyPr>
            <a:normAutofit fontScale="92500" lnSpcReduction="20000"/>
          </a:bodyPr>
          <a:lstStyle/>
          <a:p>
            <a:pPr algn="just"/>
            <a:r>
              <a:rPr lang="es-CO" sz="2000" dirty="0">
                <a:solidFill>
                  <a:srgbClr val="223453"/>
                </a:solidFill>
                <a:latin typeface="Century Gothic" panose="020B0502020202020204" pitchFamily="34" charset="0"/>
              </a:rPr>
              <a:t>Su derecho a que todos los informes de la historia clínica sean tratados de manera confidencial y conocidos por terceros con previa autorización del paciente o en los casos previstos por la ley.</a:t>
            </a:r>
          </a:p>
          <a:p>
            <a:pPr marL="0" indent="0" algn="just">
              <a:buNone/>
            </a:pPr>
            <a:endParaRPr lang="es-CO" sz="2000" dirty="0">
              <a:solidFill>
                <a:srgbClr val="223453"/>
              </a:solidFill>
              <a:latin typeface="Century Gothic" panose="020B0502020202020204" pitchFamily="34" charset="0"/>
            </a:endParaRPr>
          </a:p>
          <a:p>
            <a:pPr algn="just"/>
            <a:r>
              <a:rPr lang="es-CO" sz="2000" dirty="0">
                <a:solidFill>
                  <a:srgbClr val="223453"/>
                </a:solidFill>
                <a:latin typeface="Century Gothic" panose="020B0502020202020204" pitchFamily="34" charset="0"/>
              </a:rPr>
              <a:t>Su derecho a ser atendido en ambientes que garanticen la privacidad visual y auditiva.</a:t>
            </a:r>
          </a:p>
          <a:p>
            <a:pPr marL="0" indent="0" algn="just">
              <a:buNone/>
            </a:pPr>
            <a:endParaRPr lang="es-CO" sz="2000" dirty="0">
              <a:solidFill>
                <a:srgbClr val="223453"/>
              </a:solidFill>
              <a:latin typeface="Century Gothic" panose="020B0502020202020204" pitchFamily="34" charset="0"/>
            </a:endParaRPr>
          </a:p>
          <a:p>
            <a:pPr algn="just"/>
            <a:r>
              <a:rPr lang="es-CO" sz="2000" dirty="0">
                <a:solidFill>
                  <a:srgbClr val="223453"/>
                </a:solidFill>
                <a:latin typeface="Century Gothic" panose="020B0502020202020204" pitchFamily="34" charset="0"/>
              </a:rPr>
              <a:t>Su derecho a conocer los medios y canales formales para presentar reclamaciones, quejas, sugerencias; y recibir una respuesta por parte del Centro Médico.</a:t>
            </a:r>
          </a:p>
          <a:p>
            <a:pPr marL="0" indent="0" algn="just">
              <a:buNone/>
            </a:pPr>
            <a:endParaRPr lang="es-CO" sz="2000" dirty="0">
              <a:solidFill>
                <a:srgbClr val="223453"/>
              </a:solidFill>
              <a:latin typeface="Century Gothic" panose="020B0502020202020204" pitchFamily="34" charset="0"/>
            </a:endParaRPr>
          </a:p>
          <a:p>
            <a:pPr algn="just"/>
            <a:r>
              <a:rPr lang="es-CO" sz="2000" dirty="0">
                <a:solidFill>
                  <a:srgbClr val="223453"/>
                </a:solidFill>
                <a:latin typeface="Century Gothic" panose="020B0502020202020204" pitchFamily="34" charset="0"/>
              </a:rPr>
              <a:t>Su derecho a revisar y recibir explicaciones acerca de los costos por los servicios recibidos.</a:t>
            </a:r>
          </a:p>
          <a:p>
            <a:pPr algn="just"/>
            <a:endParaRPr lang="es-CO" dirty="0"/>
          </a:p>
        </p:txBody>
      </p:sp>
      <p:pic>
        <p:nvPicPr>
          <p:cNvPr id="8194" name="Picture 2" descr="Ilustración Vectorial Diagnóstico Ilustraciones Vectoriales, Clip Art  Vectorizado Libre De Derechos. Image 27489999.">
            <a:extLst>
              <a:ext uri="{FF2B5EF4-FFF2-40B4-BE49-F238E27FC236}">
                <a16:creationId xmlns:a16="http://schemas.microsoft.com/office/drawing/2014/main" id="{ABB24E82-AEBD-4364-A06B-1207DB85A3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31" t="5969" r="14286" b="28186"/>
          <a:stretch/>
        </p:blipFill>
        <p:spPr bwMode="auto">
          <a:xfrm>
            <a:off x="4986669" y="4536727"/>
            <a:ext cx="2541182" cy="23212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630190"/>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148</TotalTime>
  <Words>763</Words>
  <Application>Microsoft Office PowerPoint</Application>
  <PresentationFormat>Panorámica</PresentationFormat>
  <Paragraphs>50</Paragraphs>
  <Slides>13</Slides>
  <Notes>0</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Century Gothic</vt:lpstr>
      <vt:lpstr>Tahoma</vt:lpstr>
      <vt:lpstr>Trebuchet MS</vt:lpstr>
      <vt:lpstr>Wingdings 3</vt:lpstr>
      <vt:lpstr>Faceta</vt:lpstr>
      <vt:lpstr>DERECHO A LA SALUD </vt:lpstr>
      <vt:lpstr>DE ACUERDO A LA OMS SE DEFINE SALUD COMO:</vt:lpstr>
      <vt:lpstr>El goce del derecho a la salud está relacionado con otros derechos humanos como: </vt:lpstr>
      <vt:lpstr>Presentación de PowerPoint</vt:lpstr>
      <vt:lpstr>Presentación de PowerPoint</vt:lpstr>
      <vt:lpstr>Presentación de PowerPoint</vt:lpstr>
      <vt:lpstr>DERECHOS DEL PACIENTE</vt:lpstr>
      <vt:lpstr>Presentación de PowerPoint</vt:lpstr>
      <vt:lpstr>Presentación de PowerPoint</vt:lpstr>
      <vt:lpstr>PARTIPACIÓN CIUDADANA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A LA SALUD </dc:title>
  <dc:creator>Contabilidad</dc:creator>
  <cp:lastModifiedBy>Contabilidad</cp:lastModifiedBy>
  <cp:revision>26</cp:revision>
  <dcterms:created xsi:type="dcterms:W3CDTF">2021-04-16T13:33:03Z</dcterms:created>
  <dcterms:modified xsi:type="dcterms:W3CDTF">2021-04-26T20:03:59Z</dcterms:modified>
</cp:coreProperties>
</file>